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0"/>
              </a:spcBef>
              <a:buSzPct val="100000"/>
              <a:buChar char="•"/>
            </a:pPr>
            <a:r>
              <a:t>How can the public and restricted areas (guest areas) be arranged sensibly? </a:t>
            </a:r>
          </a:p>
          <a:p>
            <a:pPr marL="285750" indent="-285750">
              <a:spcBef>
                <a:spcPts val="0"/>
              </a:spcBef>
              <a:buSzPct val="100000"/>
              <a:buChar char="•"/>
            </a:pPr>
            <a:r>
              <a:t>How and where stay‑quality can be created for non-paying visitors? </a:t>
            </a:r>
          </a:p>
          <a:p>
            <a:pPr marL="285750" indent="-285750">
              <a:spcBef>
                <a:spcPts val="0"/>
              </a:spcBef>
              <a:buSzPct val="100000"/>
              <a:buChar char="•"/>
            </a:pPr>
            <a:r>
              <a:t>How can the terminal be also used outside of the cruise season?</a:t>
            </a:r>
          </a:p>
          <a:p>
            <a:pPr marL="285750" indent="-285750">
              <a:spcBef>
                <a:spcPts val="0"/>
              </a:spcBef>
              <a:buSzPct val="100000"/>
              <a:buChar char="•"/>
            </a:pPr>
            <a:r>
              <a:t>What are the suggested solutions for the parking lot problems? </a:t>
            </a:r>
          </a:p>
          <a:p>
            <a:pPr marL="285750" indent="-285750">
              <a:spcBef>
                <a:spcPts val="0"/>
              </a:spcBef>
              <a:buSzPct val="100000"/>
              <a:buChar char="•"/>
            </a:pPr>
            <a:r>
              <a:t>How can the functional relations between city, harbour and water be improved?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df" descr="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2525" y="430212"/>
            <a:ext cx="1238250" cy="881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212" y="385762"/>
            <a:ext cx="2395538" cy="882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32137" y="473075"/>
            <a:ext cx="2087563" cy="795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92725" y="757237"/>
            <a:ext cx="2209800" cy="4397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/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de/url?sa=i&amp;rct=j&amp;q=&amp;esrc=s&amp;source=images&amp;cd=&amp;cad=rja&amp;uact=8&amp;ved=0ahUKEwjw_9ienNHTAhXJvRoKHRQsBEEQjRwIBw&amp;url=https%3A%2F%2Fwww.ostsee-portal.info%2Findex.php%2Fwas-ist-los-in-mecklenburg-vorpommern%2F609-rostock%2F2076-hanse-sail-rostock-2017.html&amp;psig=AFQjCNHqoUseusCf_IRaxuVa59P4dKWkzA&amp;ust=1493814862517732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www.google.de/url?sa=i&amp;rct=j&amp;q=&amp;esrc=s&amp;source=images&amp;cd=&amp;cad=rja&amp;uact=8&amp;ved=0ahUKEwiSwN24nNHTAhVLahoKHWOpCkoQjRwIBw&amp;url=https%3A%2F%2Fwww.myheimat.de%2Frostock%2Fwetter%2Fdie-sicht-von-der-fischerbastion-auf-die-warnow-die-hier-zum-stadthafen-erweitert-wurde-rechts-am-liegeplatz-83-des-stadthafens-der-eisbrecher-stephan-jantzen-m1964226%2C2381040.html&amp;psig=AFQjCNHqoUseusCf_IRaxuVa59P4dKWkzA&amp;ust=1493814862517732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://www.google.de/url?sa=i&amp;rct=j&amp;q=&amp;esrc=s&amp;source=images&amp;cd=&amp;cad=rja&amp;uact=8&amp;ved=0ahUKEwj-4P-9oNHTAhVC2hoKHQznB0UQjRwIBw&amp;url=http%3A%2F%2Fwww.ostsee-zeitung.de%2FRegion-Rostock%2FRostock%2FNoch-keine-Nachfolge-Rostock-sucht-einen-neuen-Hafenvogt&amp;psig=AFQjCNHmUvg5SrdHYl7qub65jYH9tm7ijg&amp;ust=1493816016784412" TargetMode="External"/><Relationship Id="rId7" Type="http://schemas.openxmlformats.org/officeDocument/2006/relationships/image" Target="../media/image3.jpeg"/><Relationship Id="rId8" Type="http://schemas.openxmlformats.org/officeDocument/2006/relationships/hyperlink" Target="http://www.google.de/url?sa=i&amp;rct=j&amp;q=&amp;esrc=s&amp;source=images&amp;cd=&amp;cad=rja&amp;uact=8&amp;ved=0ahUKEwihkt3MqNPTAhXHwBQKHWoABJsQjRwIBw&amp;url=http%3A%2F%2Fwww.jazzband-rostock.de%2Ffotos.htm&amp;psig=AFQjCNH0GCtdYd204-50ZZZSpwh29kunRg&amp;ust=1493886854305625" TargetMode="External"/><Relationship Id="rId9" Type="http://schemas.openxmlformats.org/officeDocument/2006/relationships/image" Target="../media/image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de/url?sa=i&amp;rct=j&amp;q=&amp;esrc=s&amp;source=images&amp;cd=&amp;cad=rja&amp;uact=8&amp;ved=0ahUKEwjirLDZ1N_TAhVJtBoKHXF8BEAQjRwIBw&amp;url=https%3A%2F%2Fwww.goyellow.de%2Fhome%2Fmuseen-schiffbau-und-schifffahrtsmuseum-rostock-rostock.html&amp;psig=AFQjCNHVw21R7T1xMMJeypthKuRo5EvKRw&amp;ust=1494310991245615" TargetMode="External"/><Relationship Id="rId3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://www.google.de/url?sa=i&amp;rct=j&amp;q=&amp;esrc=s&amp;source=images&amp;cd=&amp;cad=rja&amp;uact=8&amp;ved=0ahUKEwiwquD189_TAhXFWBoKHdOcDDwQjRwIBw&amp;url=http%3A%2F%2Fwww.soccerground.de%2F&amp;psig=AFQjCNFER0G6bH3xlxASEcwnZ0hd6tTvOw&amp;ust=1494319408334480" TargetMode="External"/><Relationship Id="rId5" Type="http://schemas.openxmlformats.org/officeDocument/2006/relationships/image" Target="../media/image1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JOHANN 15.-17.05.2017"/>
          <p:cNvSpPr/>
          <p:nvPr/>
        </p:nvSpPr>
        <p:spPr>
          <a:xfrm>
            <a:off x="468312" y="6381750"/>
            <a:ext cx="231457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chemeClr val="accent2"/>
                </a:solidFill>
              </a:defRPr>
            </a:lvl1pPr>
          </a:lstStyle>
          <a:p>
            <a:pPr/>
            <a:r>
              <a:t>JOHANN 15.-17.05.2017</a:t>
            </a:r>
          </a:p>
        </p:txBody>
      </p:sp>
      <p:sp>
        <p:nvSpPr>
          <p:cNvPr id="25" name="Workshop Rostock             Package 1 – micro scale – central zone of city harbour"/>
          <p:cNvSpPr/>
          <p:nvPr/>
        </p:nvSpPr>
        <p:spPr>
          <a:xfrm>
            <a:off x="2627312" y="6245225"/>
            <a:ext cx="6048376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>
                <a:solidFill>
                  <a:schemeClr val="accent2"/>
                </a:solidFill>
              </a:defRPr>
            </a:pPr>
          </a:p>
          <a:p>
            <a:pPr algn="ctr">
              <a:defRPr sz="1000">
                <a:solidFill>
                  <a:schemeClr val="accent2"/>
                </a:solidFill>
              </a:defRPr>
            </a:pPr>
            <a:r>
              <a:t>Workshop Rostock             Package 1 – micro scale – central zone of city harbour</a:t>
            </a:r>
          </a:p>
        </p:txBody>
      </p:sp>
      <p:sp>
        <p:nvSpPr>
          <p:cNvPr id="26" name="Urban planning &amp; development process management…"/>
          <p:cNvSpPr/>
          <p:nvPr/>
        </p:nvSpPr>
        <p:spPr>
          <a:xfrm>
            <a:off x="687387" y="2133600"/>
            <a:ext cx="2951163" cy="1950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2D2D8A"/>
                </a:solidFill>
              </a:defRPr>
            </a:pPr>
            <a:r>
              <a:t>Urban planning &amp; development process management</a:t>
            </a:r>
          </a:p>
          <a:p>
            <a:pPr>
              <a:defRPr>
                <a:solidFill>
                  <a:srgbClr val="2D2D8A"/>
                </a:solidFill>
              </a:defRPr>
            </a:pPr>
          </a:p>
          <a:p>
            <a:pPr>
              <a:defRPr b="1">
                <a:solidFill>
                  <a:srgbClr val="2D2D8A"/>
                </a:solidFill>
              </a:defRPr>
            </a:pPr>
            <a:r>
              <a:t>Workshop Micro Scale: central zone of city harbour</a:t>
            </a:r>
          </a:p>
        </p:txBody>
      </p:sp>
      <p:pic>
        <p:nvPicPr>
          <p:cNvPr id="2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00" y="2205037"/>
            <a:ext cx="4895850" cy="3376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JOHANN 15.-17.05.2017"/>
          <p:cNvSpPr/>
          <p:nvPr/>
        </p:nvSpPr>
        <p:spPr>
          <a:xfrm>
            <a:off x="468312" y="6381750"/>
            <a:ext cx="231457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chemeClr val="accent2"/>
                </a:solidFill>
              </a:defRPr>
            </a:lvl1pPr>
          </a:lstStyle>
          <a:p>
            <a:pPr/>
            <a:r>
              <a:t>JOHANN 15.-17.05.2017</a:t>
            </a:r>
          </a:p>
        </p:txBody>
      </p:sp>
      <p:sp>
        <p:nvSpPr>
          <p:cNvPr id="30" name="Workshop Rostock             Package 1 – micro scale – central zone of city harbour"/>
          <p:cNvSpPr/>
          <p:nvPr/>
        </p:nvSpPr>
        <p:spPr>
          <a:xfrm>
            <a:off x="2627312" y="6245225"/>
            <a:ext cx="6048376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>
                <a:solidFill>
                  <a:schemeClr val="accent2"/>
                </a:solidFill>
              </a:defRPr>
            </a:pPr>
          </a:p>
          <a:p>
            <a:pPr algn="ctr">
              <a:defRPr sz="1000">
                <a:solidFill>
                  <a:schemeClr val="accent2"/>
                </a:solidFill>
              </a:defRPr>
            </a:pPr>
            <a:r>
              <a:t>Workshop Rostock             Package 1 – micro scale – central zone of city harbour</a:t>
            </a:r>
          </a:p>
        </p:txBody>
      </p:sp>
      <p:pic>
        <p:nvPicPr>
          <p:cNvPr id="31" name="Bildergebnis für Stadthafen Rostock.jpeg" descr="Bildergebnis für Stadthafen Rostock.jpe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1337" y="1557337"/>
            <a:ext cx="2794001" cy="1865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Bildergebnis für Stadthafen Rostock.jpeg" descr="Bildergebnis für Stadthafen Rostock.jpe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0825" y="1557337"/>
            <a:ext cx="2744788" cy="187166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Used as parking area…"/>
          <p:cNvSpPr/>
          <p:nvPr/>
        </p:nvSpPr>
        <p:spPr>
          <a:xfrm>
            <a:off x="6011862" y="1420812"/>
            <a:ext cx="3097213" cy="4440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2D2D8A"/>
                </a:solidFill>
              </a:defRPr>
            </a:pPr>
            <a:r>
              <a:t>Used as parking area </a:t>
            </a:r>
          </a:p>
          <a:p>
            <a:pPr>
              <a:defRPr b="1">
                <a:solidFill>
                  <a:srgbClr val="2D2D8A"/>
                </a:solidFill>
              </a:defRPr>
            </a:pPr>
            <a:r>
              <a:t>– </a:t>
            </a:r>
            <a:r>
              <a:rPr>
                <a:solidFill>
                  <a:srgbClr val="000000"/>
                </a:solidFill>
              </a:rPr>
              <a:t>temporary character</a:t>
            </a:r>
          </a:p>
          <a:p>
            <a:pPr>
              <a:defRPr b="1"/>
            </a:pPr>
            <a:r>
              <a:t>– discharge function for city center</a:t>
            </a:r>
          </a:p>
          <a:p>
            <a:pPr>
              <a:defRPr b="1" sz="1200">
                <a:solidFill>
                  <a:srgbClr val="2D2D8A"/>
                </a:solidFill>
              </a:defRPr>
            </a:pPr>
          </a:p>
          <a:p>
            <a:pPr>
              <a:defRPr b="1">
                <a:solidFill>
                  <a:srgbClr val="2D2D8A"/>
                </a:solidFill>
              </a:defRPr>
            </a:pPr>
            <a:r>
              <a:t>location of HanseSail </a:t>
            </a:r>
          </a:p>
          <a:p>
            <a:pPr>
              <a:defRPr b="1"/>
            </a:pPr>
            <a:r>
              <a:t>– event with more than </a:t>
            </a:r>
          </a:p>
          <a:p>
            <a:pPr>
              <a:defRPr b="1"/>
            </a:pPr>
            <a:r>
              <a:t>1 million visitors and 200 ships</a:t>
            </a:r>
          </a:p>
          <a:p>
            <a:pPr>
              <a:defRPr b="1"/>
            </a:pPr>
            <a:r>
              <a:t>– important economic factor for private economy</a:t>
            </a:r>
          </a:p>
          <a:p>
            <a:pPr>
              <a:defRPr b="1" sz="1200">
                <a:solidFill>
                  <a:srgbClr val="2D2D8A"/>
                </a:solidFill>
              </a:defRPr>
            </a:pPr>
          </a:p>
          <a:p>
            <a:pPr>
              <a:defRPr b="1">
                <a:solidFill>
                  <a:srgbClr val="2D2D8A"/>
                </a:solidFill>
              </a:defRPr>
            </a:pPr>
            <a:r>
              <a:t>area for social life</a:t>
            </a:r>
          </a:p>
          <a:p>
            <a:pPr>
              <a:defRPr b="1"/>
            </a:pPr>
            <a:r>
              <a:t>– used as open air meeting point in the evening</a:t>
            </a:r>
          </a:p>
          <a:p>
            <a:pPr>
              <a:defRPr b="1"/>
            </a:pPr>
            <a:r>
              <a:t>– offers a varied cultural program</a:t>
            </a:r>
          </a:p>
        </p:txBody>
      </p:sp>
      <p:pic>
        <p:nvPicPr>
          <p:cNvPr id="34" name="Bildergebnis für Stadthafen Rostock grillen.jpeg" descr="Bildergebnis für Stadthafen Rostock grillen.jpeg">
            <a:hlinkClick r:id="rId6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81337" y="3860800"/>
            <a:ext cx="2794001" cy="1865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Ähnliches Foto.jpeg" descr="Ähnliches Foto.jpeg">
            <a:hlinkClick r:id="rId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50825" y="3859212"/>
            <a:ext cx="2744788" cy="186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JOHANN 15.-17.05.2017"/>
          <p:cNvSpPr/>
          <p:nvPr/>
        </p:nvSpPr>
        <p:spPr>
          <a:xfrm>
            <a:off x="468312" y="6381750"/>
            <a:ext cx="231457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chemeClr val="accent2"/>
                </a:solidFill>
              </a:defRPr>
            </a:lvl1pPr>
          </a:lstStyle>
          <a:p>
            <a:pPr/>
            <a:r>
              <a:t>JOHANN 15.-17.05.2017</a:t>
            </a:r>
          </a:p>
        </p:txBody>
      </p:sp>
      <p:sp>
        <p:nvSpPr>
          <p:cNvPr id="38" name="Workshop Rostock             Package 1 – micro scale – central zone of city harbour"/>
          <p:cNvSpPr/>
          <p:nvPr/>
        </p:nvSpPr>
        <p:spPr>
          <a:xfrm>
            <a:off x="2627312" y="6245225"/>
            <a:ext cx="6048376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>
                <a:solidFill>
                  <a:schemeClr val="accent2"/>
                </a:solidFill>
              </a:defRPr>
            </a:pPr>
          </a:p>
          <a:p>
            <a:pPr algn="ctr">
              <a:defRPr sz="1000">
                <a:solidFill>
                  <a:schemeClr val="accent2"/>
                </a:solidFill>
              </a:defRPr>
            </a:pPr>
            <a:r>
              <a:t>Workshop Rostock             Package 1 – micro scale – central zone of city harbour</a:t>
            </a:r>
          </a:p>
        </p:txBody>
      </p:sp>
      <p:sp>
        <p:nvSpPr>
          <p:cNvPr id="39" name="various use interests / existing studies / framework"/>
          <p:cNvSpPr/>
          <p:nvPr/>
        </p:nvSpPr>
        <p:spPr>
          <a:xfrm>
            <a:off x="539750" y="1557337"/>
            <a:ext cx="634351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2D2D8A"/>
                </a:solidFill>
              </a:defRPr>
            </a:lvl1pPr>
          </a:lstStyle>
          <a:p>
            <a:pPr/>
            <a:r>
              <a:t>various use interests / existing studies / framework </a:t>
            </a:r>
          </a:p>
        </p:txBody>
      </p:sp>
      <p:pic>
        <p:nvPicPr>
          <p:cNvPr id="4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2762" y="2157412"/>
            <a:ext cx="4687888" cy="3279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7037" y="1962150"/>
            <a:ext cx="3535363" cy="2427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5187" y="3681412"/>
            <a:ext cx="4103688" cy="2762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737" y="1700212"/>
            <a:ext cx="8459788" cy="458946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JOHANN 15.-17.05.2017"/>
          <p:cNvSpPr/>
          <p:nvPr/>
        </p:nvSpPr>
        <p:spPr>
          <a:xfrm>
            <a:off x="468312" y="6381750"/>
            <a:ext cx="231457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chemeClr val="accent2"/>
                </a:solidFill>
              </a:defRPr>
            </a:lvl1pPr>
          </a:lstStyle>
          <a:p>
            <a:pPr/>
            <a:r>
              <a:t>JOHANN 15.-17.05.2017</a:t>
            </a:r>
          </a:p>
        </p:txBody>
      </p:sp>
      <p:sp>
        <p:nvSpPr>
          <p:cNvPr id="46" name="Workshop Rostock             Package 1 – micro scale – central zone of city harbour"/>
          <p:cNvSpPr/>
          <p:nvPr/>
        </p:nvSpPr>
        <p:spPr>
          <a:xfrm>
            <a:off x="2627312" y="6245225"/>
            <a:ext cx="6048376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>
                <a:solidFill>
                  <a:schemeClr val="accent2"/>
                </a:solidFill>
              </a:defRPr>
            </a:pPr>
          </a:p>
          <a:p>
            <a:pPr algn="ctr">
              <a:defRPr sz="1000">
                <a:solidFill>
                  <a:schemeClr val="accent2"/>
                </a:solidFill>
              </a:defRPr>
            </a:pPr>
            <a:r>
              <a:t>Workshop Rostock             Package 1 – micro scale – central zone of city harbour</a:t>
            </a:r>
          </a:p>
        </p:txBody>
      </p:sp>
      <p:sp>
        <p:nvSpPr>
          <p:cNvPr id="47" name="Vision for the city harbour"/>
          <p:cNvSpPr/>
          <p:nvPr/>
        </p:nvSpPr>
        <p:spPr>
          <a:xfrm>
            <a:off x="395287" y="1341437"/>
            <a:ext cx="78882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2D2D8A"/>
                </a:solidFill>
              </a:defRPr>
            </a:lvl1pPr>
          </a:lstStyle>
          <a:p>
            <a:pPr/>
            <a:r>
              <a:t>Vision for the city harbour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JOHANN 15.-17.05.2017"/>
          <p:cNvSpPr/>
          <p:nvPr/>
        </p:nvSpPr>
        <p:spPr>
          <a:xfrm>
            <a:off x="468312" y="6381750"/>
            <a:ext cx="231457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chemeClr val="accent2"/>
                </a:solidFill>
              </a:defRPr>
            </a:lvl1pPr>
          </a:lstStyle>
          <a:p>
            <a:pPr/>
            <a:r>
              <a:t>JOHANN 15.-17.05.2017</a:t>
            </a:r>
          </a:p>
        </p:txBody>
      </p:sp>
      <p:sp>
        <p:nvSpPr>
          <p:cNvPr id="50" name="Workshop Rostock             Package 1 – micro scale – central zone of city harbour"/>
          <p:cNvSpPr/>
          <p:nvPr/>
        </p:nvSpPr>
        <p:spPr>
          <a:xfrm>
            <a:off x="2627312" y="6245225"/>
            <a:ext cx="6048376" cy="366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>
                <a:solidFill>
                  <a:schemeClr val="accent2"/>
                </a:solidFill>
              </a:defRPr>
            </a:pPr>
          </a:p>
          <a:p>
            <a:pPr algn="ctr">
              <a:defRPr sz="1000">
                <a:solidFill>
                  <a:schemeClr val="accent2"/>
                </a:solidFill>
              </a:defRPr>
            </a:pPr>
            <a:r>
              <a:t>Workshop Rostock             Package 1 – micro scale – central zone of city harbour</a:t>
            </a:r>
          </a:p>
        </p:txBody>
      </p:sp>
      <p:pic>
        <p:nvPicPr>
          <p:cNvPr id="51" name="Bildergebnis für traditionsschiff rostock.jpeg" descr="Bildergebnis für traditionsschiff rostock.jpe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187" y="1484312"/>
            <a:ext cx="7993063" cy="361632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he “Traditionsschiff “ currently contains the shipbuilding museum. It´s located in…"/>
          <p:cNvSpPr/>
          <p:nvPr/>
        </p:nvSpPr>
        <p:spPr>
          <a:xfrm>
            <a:off x="479425" y="5157787"/>
            <a:ext cx="8362874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The “Traditionsschiff “ currently contains the shipbuilding museum. It´s located in </a:t>
            </a:r>
          </a:p>
          <a:p>
            <a:pPr/>
            <a:r>
              <a:t>Rostock's district “Schmarl”.</a:t>
            </a:r>
          </a:p>
          <a:p>
            <a:pPr/>
            <a:r>
              <a:t>In September there will be a public decision about its transfer to the city harbour </a:t>
            </a:r>
          </a:p>
          <a:p>
            <a:pPr/>
            <a:r>
              <a:t>and thus on the location of the planned maritime science center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tablishment of resting places"/>
          <p:cNvSpPr/>
          <p:nvPr/>
        </p:nvSpPr>
        <p:spPr>
          <a:xfrm>
            <a:off x="565150" y="4500562"/>
            <a:ext cx="3440113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establishment of resting places</a:t>
            </a:r>
          </a:p>
        </p:txBody>
      </p:sp>
      <p:pic>
        <p:nvPicPr>
          <p:cNvPr id="5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362" y="2060575"/>
            <a:ext cx="3633788" cy="2511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02225" y="1889125"/>
            <a:ext cx="3432175" cy="2543175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ome suggested measures for short-term revitalization of city harbour"/>
          <p:cNvSpPr/>
          <p:nvPr/>
        </p:nvSpPr>
        <p:spPr>
          <a:xfrm>
            <a:off x="546100" y="1484312"/>
            <a:ext cx="7889875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2D2D8A"/>
                </a:solidFill>
              </a:defRPr>
            </a:lvl1pPr>
          </a:lstStyle>
          <a:p>
            <a:pPr/>
            <a:r>
              <a:t>some suggested measures for short-term revitalization of city harbour </a:t>
            </a:r>
          </a:p>
        </p:txBody>
      </p:sp>
      <p:sp>
        <p:nvSpPr>
          <p:cNvPr id="58" name="example for container modules for temporary uses in the area “Christinenhafen”"/>
          <p:cNvSpPr/>
          <p:nvPr/>
        </p:nvSpPr>
        <p:spPr>
          <a:xfrm>
            <a:off x="4284662" y="4319587"/>
            <a:ext cx="4751388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example for container modules for temporary uses in the area “Christinenhafen” </a:t>
            </a:r>
          </a:p>
        </p:txBody>
      </p:sp>
      <p:pic>
        <p:nvPicPr>
          <p:cNvPr id="59" name="image.png" descr="image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00337" y="4937125"/>
            <a:ext cx="6235701" cy="1792288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temporary sport field (e.g. for Beachvolleyball, Streetball or Streetsoccer)"/>
          <p:cNvSpPr/>
          <p:nvPr/>
        </p:nvSpPr>
        <p:spPr>
          <a:xfrm>
            <a:off x="323850" y="5229225"/>
            <a:ext cx="2376488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/>
          </a:lstStyle>
          <a:p>
            <a:pPr/>
            <a:r>
              <a:t>temporary sport field (e.g. for Beachvolleyball, Streetball or Streetsoccer)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JOHANN 15.-17.05.2017"/>
          <p:cNvSpPr/>
          <p:nvPr/>
        </p:nvSpPr>
        <p:spPr>
          <a:xfrm>
            <a:off x="468312" y="6381750"/>
            <a:ext cx="2314576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400">
                <a:solidFill>
                  <a:schemeClr val="accent2"/>
                </a:solidFill>
              </a:defRPr>
            </a:lvl1pPr>
          </a:lstStyle>
          <a:p>
            <a:pPr/>
            <a:r>
              <a:t>JOHANN 15.-17.05.2017</a:t>
            </a:r>
          </a:p>
        </p:txBody>
      </p:sp>
      <p:sp>
        <p:nvSpPr>
          <p:cNvPr id="63" name="Workshop Rostock             Package 1 – micro scale – central zone of city harbour…"/>
          <p:cNvSpPr/>
          <p:nvPr/>
        </p:nvSpPr>
        <p:spPr>
          <a:xfrm>
            <a:off x="2627312" y="6021387"/>
            <a:ext cx="6048376" cy="785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>
                <a:solidFill>
                  <a:schemeClr val="accent2"/>
                </a:solidFill>
              </a:defRPr>
            </a:pPr>
          </a:p>
          <a:p>
            <a:pPr algn="ctr">
              <a:defRPr sz="1000">
                <a:solidFill>
                  <a:schemeClr val="accent2"/>
                </a:solidFill>
              </a:defRPr>
            </a:pPr>
            <a:r>
              <a:t>Workshop Rostock             Package 1 – micro scale – central zone of city harbour</a:t>
            </a:r>
          </a:p>
          <a:p>
            <a:pPr algn="ctr">
              <a:defRPr sz="1000">
                <a:solidFill>
                  <a:schemeClr val="accent2"/>
                </a:solidFill>
              </a:defRPr>
            </a:pPr>
          </a:p>
          <a:p>
            <a:pPr algn="ctr">
              <a:defRPr sz="1000">
                <a:solidFill>
                  <a:schemeClr val="accent2"/>
                </a:solidFill>
              </a:defRPr>
            </a:pPr>
            <a:r>
              <a:t>                                                                                            anke.grewe@rostock.de</a:t>
            </a:r>
          </a:p>
        </p:txBody>
      </p:sp>
      <p:sp>
        <p:nvSpPr>
          <p:cNvPr id="64" name="What are the pros and cons of this visionary development?…"/>
          <p:cNvSpPr/>
          <p:nvPr/>
        </p:nvSpPr>
        <p:spPr>
          <a:xfrm>
            <a:off x="468312" y="2133600"/>
            <a:ext cx="8320088" cy="389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What are the pros and cons of this visionary development?</a:t>
            </a:r>
          </a:p>
          <a:p>
            <a:pPr lvl="1">
              <a:defRPr sz="1600"/>
            </a:pPr>
            <a:r>
              <a:t>How could the necessary terminal for the small cruise ships and the ’Traditionschiff’ possibly be integrated?</a:t>
            </a:r>
          </a:p>
          <a:p>
            <a:pPr>
              <a:defRPr sz="1600"/>
            </a:pPr>
          </a:p>
          <a:p>
            <a:pPr>
              <a:defRPr sz="1600"/>
            </a:pPr>
          </a:p>
          <a:p>
            <a:pPr>
              <a:defRPr sz="2200"/>
            </a:pPr>
            <a:r>
              <a:t>How the ’Christinenhafen’ can be changed into a vivid and upgraded place in short term?</a:t>
            </a:r>
          </a:p>
          <a:p>
            <a:pPr lvl="2" indent="457200">
              <a:defRPr sz="1600"/>
            </a:pPr>
            <a:r>
              <a:t>…so that cruise liner passengers arrive already in an attractive environment before any Visions are realized. </a:t>
            </a:r>
          </a:p>
          <a:p>
            <a:pPr>
              <a:defRPr sz="1600"/>
            </a:pPr>
          </a:p>
          <a:p>
            <a:pPr>
              <a:defRPr sz="1600"/>
            </a:pPr>
          </a:p>
          <a:p>
            <a:pPr>
              <a:defRPr sz="2200"/>
            </a:pPr>
            <a:r>
              <a:t>Which should be the guidelines for architectural qualities in the city harbour? </a:t>
            </a:r>
          </a:p>
        </p:txBody>
      </p:sp>
      <p:sp>
        <p:nvSpPr>
          <p:cNvPr id="65" name="Questions for the Workshop"/>
          <p:cNvSpPr/>
          <p:nvPr/>
        </p:nvSpPr>
        <p:spPr>
          <a:xfrm>
            <a:off x="571500" y="1568450"/>
            <a:ext cx="78882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2D2D8A"/>
                </a:solidFill>
              </a:defRPr>
            </a:lvl1pPr>
          </a:lstStyle>
          <a:p>
            <a:pPr/>
            <a:r>
              <a:t>Questions for the Workshop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tandard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tandard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